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10"/>
  </p:notesMasterIdLst>
  <p:sldIdLst>
    <p:sldId id="273" r:id="rId3"/>
    <p:sldId id="284" r:id="rId4"/>
    <p:sldId id="286" r:id="rId5"/>
    <p:sldId id="287" r:id="rId6"/>
    <p:sldId id="289" r:id="rId7"/>
    <p:sldId id="290" r:id="rId8"/>
    <p:sldId id="291" r:id="rId9"/>
  </p:sldIdLst>
  <p:sldSz cx="12192000" cy="6858000"/>
  <p:notesSz cx="6934200" cy="9220200"/>
  <p:custDataLst>
    <p:tags r:id="rId1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EC0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464" autoAdjust="0"/>
  </p:normalViewPr>
  <p:slideViewPr>
    <p:cSldViewPr snapToGrid="0">
      <p:cViewPr varScale="1">
        <p:scale>
          <a:sx n="106" d="100"/>
          <a:sy n="106" d="100"/>
        </p:scale>
        <p:origin x="65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4820" cy="462611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27775" y="0"/>
            <a:ext cx="3004820" cy="462611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r">
              <a:defRPr sz="1200"/>
            </a:lvl1pPr>
          </a:lstStyle>
          <a:p>
            <a:fld id="{387BFA5B-87BE-43F2-90FB-419BC88E3C37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1675" y="1152525"/>
            <a:ext cx="5530850" cy="3111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09" tIns="46154" rIns="92309" bIns="4615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3420" y="4437221"/>
            <a:ext cx="5547360" cy="3630454"/>
          </a:xfrm>
          <a:prstGeom prst="rect">
            <a:avLst/>
          </a:prstGeom>
        </p:spPr>
        <p:txBody>
          <a:bodyPr vert="horz" lIns="92309" tIns="46154" rIns="92309" bIns="4615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57590"/>
            <a:ext cx="3004820" cy="462610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27775" y="8757590"/>
            <a:ext cx="3004820" cy="462610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r">
              <a:defRPr sz="1200"/>
            </a:lvl1pPr>
          </a:lstStyle>
          <a:p>
            <a:fld id="{3CB58FC6-D23E-45BC-9DDB-FCD1929FC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198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58FC6-D23E-45BC-9DDB-FCD1929FC73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202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8500"/>
            <a:ext cx="6199188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9633-4BD7-497E-B8B3-3D39E392C95B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293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8500"/>
            <a:ext cx="6199188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9633-4BD7-497E-B8B3-3D39E392C95B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44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8500"/>
            <a:ext cx="6199188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9633-4BD7-497E-B8B3-3D39E392C95B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6914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8500"/>
            <a:ext cx="6199188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9633-4BD7-497E-B8B3-3D39E392C95B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160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8500"/>
            <a:ext cx="6199188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C29633-4BD7-497E-B8B3-3D39E392C9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3548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71BC-D08F-4CA4-94D6-2A5B1EDF0681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D0AAC-64EA-4B7D-84CF-9A451922F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666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71BC-D08F-4CA4-94D6-2A5B1EDF0681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D0AAC-64EA-4B7D-84CF-9A451922F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299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71BC-D08F-4CA4-94D6-2A5B1EDF0681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D0AAC-64EA-4B7D-84CF-9A451922F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63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39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7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1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58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197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37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16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3E20A-404A-43E5-B810-199BA5C160E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B7349-A50E-4D98-AFB2-E4338396B09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5213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3E20A-404A-43E5-B810-199BA5C160E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B7349-A50E-4D98-AFB2-E4338396B09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55" tIns="22828" rIns="45655" bIns="22828" rtlCol="0" anchor="ctr"/>
          <a:lstStyle/>
          <a:p>
            <a:pPr algn="ctr" defTabSz="1087916"/>
            <a:endParaRPr lang="en-US" sz="2147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8184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744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397">
                <a:solidFill>
                  <a:schemeClr val="tx1">
                    <a:tint val="75000"/>
                  </a:schemeClr>
                </a:solidFill>
              </a:defRPr>
            </a:lvl1pPr>
            <a:lvl2pPr marL="543958" indent="0">
              <a:buNone/>
              <a:defRPr sz="2147">
                <a:solidFill>
                  <a:schemeClr val="tx1">
                    <a:tint val="75000"/>
                  </a:schemeClr>
                </a:solidFill>
              </a:defRPr>
            </a:lvl2pPr>
            <a:lvl3pPr marL="108791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631874" indent="0">
              <a:buNone/>
              <a:defRPr sz="1648">
                <a:solidFill>
                  <a:schemeClr val="tx1">
                    <a:tint val="75000"/>
                  </a:schemeClr>
                </a:solidFill>
              </a:defRPr>
            </a:lvl4pPr>
            <a:lvl5pPr marL="2175832" indent="0">
              <a:buNone/>
              <a:defRPr sz="1648">
                <a:solidFill>
                  <a:schemeClr val="tx1">
                    <a:tint val="75000"/>
                  </a:schemeClr>
                </a:solidFill>
              </a:defRPr>
            </a:lvl5pPr>
            <a:lvl6pPr marL="2719790" indent="0">
              <a:buNone/>
              <a:defRPr sz="1648">
                <a:solidFill>
                  <a:schemeClr val="tx1">
                    <a:tint val="75000"/>
                  </a:schemeClr>
                </a:solidFill>
              </a:defRPr>
            </a:lvl6pPr>
            <a:lvl7pPr marL="3263748" indent="0">
              <a:buNone/>
              <a:defRPr sz="1648">
                <a:solidFill>
                  <a:schemeClr val="tx1">
                    <a:tint val="75000"/>
                  </a:schemeClr>
                </a:solidFill>
              </a:defRPr>
            </a:lvl7pPr>
            <a:lvl8pPr marL="3807706" indent="0">
              <a:buNone/>
              <a:defRPr sz="1648">
                <a:solidFill>
                  <a:schemeClr val="tx1">
                    <a:tint val="75000"/>
                  </a:schemeClr>
                </a:solidFill>
              </a:defRPr>
            </a:lvl8pPr>
            <a:lvl9pPr marL="4351664" indent="0">
              <a:buNone/>
              <a:defRPr sz="164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3E20A-404A-43E5-B810-199BA5C160E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B7349-A50E-4D98-AFB2-E4338396B09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55" tIns="22828" rIns="45655" bIns="22828" rtlCol="0" anchor="ctr"/>
          <a:lstStyle/>
          <a:p>
            <a:pPr algn="ctr" defTabSz="1087916"/>
            <a:endParaRPr lang="en-US" sz="2147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962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71BC-D08F-4CA4-94D6-2A5B1EDF0681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D0AAC-64EA-4B7D-84CF-9A451922F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71BC-D08F-4CA4-94D6-2A5B1EDF0681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D0AAC-64EA-4B7D-84CF-9A451922F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035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71BC-D08F-4CA4-94D6-2A5B1EDF0681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D0AAC-64EA-4B7D-84CF-9A451922F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115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71BC-D08F-4CA4-94D6-2A5B1EDF0681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D0AAC-64EA-4B7D-84CF-9A451922F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172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71BC-D08F-4CA4-94D6-2A5B1EDF0681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D0AAC-64EA-4B7D-84CF-9A451922F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262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71BC-D08F-4CA4-94D6-2A5B1EDF0681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D0AAC-64EA-4B7D-84CF-9A451922F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582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71BC-D08F-4CA4-94D6-2A5B1EDF0681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D0AAC-64EA-4B7D-84CF-9A451922F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095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71BC-D08F-4CA4-94D6-2A5B1EDF0681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D0AAC-64EA-4B7D-84CF-9A451922F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817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71BC-D08F-4CA4-94D6-2A5B1EDF0681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D0AAC-64EA-4B7D-84CF-9A451922F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33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217845" tIns="108923" rIns="217845" bIns="108923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217845" tIns="108923" rIns="217845" bIns="108923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217845" tIns="108923" rIns="217845" bIns="108923" rtlCol="0" anchor="ctr"/>
          <a:lstStyle>
            <a:lvl1pPr algn="l">
              <a:defRPr sz="144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87916"/>
            <a:fld id="{7693E20A-404A-43E5-B810-199BA5C160E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87916"/>
              <a:t>9/7/2017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217845" tIns="108923" rIns="217845" bIns="108923" rtlCol="0" anchor="ctr"/>
          <a:lstStyle>
            <a:lvl1pPr algn="ctr">
              <a:defRPr sz="144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87916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217845" tIns="108923" rIns="217845" bIns="108923" rtlCol="0" anchor="ctr"/>
          <a:lstStyle>
            <a:lvl1pPr algn="r">
              <a:defRPr sz="144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87916"/>
            <a:fld id="{A4BB7349-A50E-4D98-AFB2-E4338396B09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87916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658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ctr" defTabSz="1087916" rtl="0" eaLnBrk="1" latinLnBrk="0" hangingPunct="1">
        <a:spcBef>
          <a:spcPct val="0"/>
        </a:spcBef>
        <a:buNone/>
        <a:defRPr sz="524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7968" indent="-407968" algn="l" defTabSz="1087916" rtl="0" eaLnBrk="1" latinLnBrk="0" hangingPunct="1">
        <a:spcBef>
          <a:spcPct val="20000"/>
        </a:spcBef>
        <a:buFont typeface="Arial" panose="020B0604020202020204" pitchFamily="34" charset="0"/>
        <a:buChar char="•"/>
        <a:defRPr sz="3795" kern="1200">
          <a:solidFill>
            <a:schemeClr val="tx1"/>
          </a:solidFill>
          <a:latin typeface="+mn-lt"/>
          <a:ea typeface="+mn-ea"/>
          <a:cs typeface="+mn-cs"/>
        </a:defRPr>
      </a:lvl1pPr>
      <a:lvl2pPr marL="883932" indent="-339974" algn="l" defTabSz="1087916" rtl="0" eaLnBrk="1" latinLnBrk="0" hangingPunct="1">
        <a:spcBef>
          <a:spcPct val="20000"/>
        </a:spcBef>
        <a:buFont typeface="Arial" panose="020B0604020202020204" pitchFamily="34" charset="0"/>
        <a:buChar char="–"/>
        <a:defRPr sz="3346" kern="1200">
          <a:solidFill>
            <a:schemeClr val="tx1"/>
          </a:solidFill>
          <a:latin typeface="+mn-lt"/>
          <a:ea typeface="+mn-ea"/>
          <a:cs typeface="+mn-cs"/>
        </a:defRPr>
      </a:lvl2pPr>
      <a:lvl3pPr marL="1359895" indent="-271978" algn="l" defTabSz="1087916" rtl="0" eaLnBrk="1" latinLnBrk="0" hangingPunct="1">
        <a:spcBef>
          <a:spcPct val="20000"/>
        </a:spcBef>
        <a:buFont typeface="Arial" panose="020B0604020202020204" pitchFamily="34" charset="0"/>
        <a:buChar char="•"/>
        <a:defRPr sz="2847" kern="1200">
          <a:solidFill>
            <a:schemeClr val="tx1"/>
          </a:solidFill>
          <a:latin typeface="+mn-lt"/>
          <a:ea typeface="+mn-ea"/>
          <a:cs typeface="+mn-cs"/>
        </a:defRPr>
      </a:lvl3pPr>
      <a:lvl4pPr marL="1903854" indent="-271978" algn="l" defTabSz="1087916" rtl="0" eaLnBrk="1" latinLnBrk="0" hangingPunct="1">
        <a:spcBef>
          <a:spcPct val="20000"/>
        </a:spcBef>
        <a:buFont typeface="Arial" panose="020B0604020202020204" pitchFamily="34" charset="0"/>
        <a:buChar char="–"/>
        <a:defRPr sz="2397" kern="1200">
          <a:solidFill>
            <a:schemeClr val="tx1"/>
          </a:solidFill>
          <a:latin typeface="+mn-lt"/>
          <a:ea typeface="+mn-ea"/>
          <a:cs typeface="+mn-cs"/>
        </a:defRPr>
      </a:lvl4pPr>
      <a:lvl5pPr marL="2447812" indent="-271978" algn="l" defTabSz="1087916" rtl="0" eaLnBrk="1" latinLnBrk="0" hangingPunct="1">
        <a:spcBef>
          <a:spcPct val="20000"/>
        </a:spcBef>
        <a:buFont typeface="Arial" panose="020B0604020202020204" pitchFamily="34" charset="0"/>
        <a:buChar char="»"/>
        <a:defRPr sz="2397" kern="1200">
          <a:solidFill>
            <a:schemeClr val="tx1"/>
          </a:solidFill>
          <a:latin typeface="+mn-lt"/>
          <a:ea typeface="+mn-ea"/>
          <a:cs typeface="+mn-cs"/>
        </a:defRPr>
      </a:lvl5pPr>
      <a:lvl6pPr marL="2991770" indent="-271978" algn="l" defTabSz="108791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6pPr>
      <a:lvl7pPr marL="3535728" indent="-271978" algn="l" defTabSz="108791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7pPr>
      <a:lvl8pPr marL="4079686" indent="-271978" algn="l" defTabSz="108791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8pPr>
      <a:lvl9pPr marL="4623644" indent="-271978" algn="l" defTabSz="108791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9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87916" rtl="0" eaLnBrk="1" latinLnBrk="0" hangingPunct="1">
        <a:defRPr sz="2147" kern="1200">
          <a:solidFill>
            <a:schemeClr val="tx1"/>
          </a:solidFill>
          <a:latin typeface="+mn-lt"/>
          <a:ea typeface="+mn-ea"/>
          <a:cs typeface="+mn-cs"/>
        </a:defRPr>
      </a:lvl1pPr>
      <a:lvl2pPr marL="543958" algn="l" defTabSz="1087916" rtl="0" eaLnBrk="1" latinLnBrk="0" hangingPunct="1">
        <a:defRPr sz="2147" kern="1200">
          <a:solidFill>
            <a:schemeClr val="tx1"/>
          </a:solidFill>
          <a:latin typeface="+mn-lt"/>
          <a:ea typeface="+mn-ea"/>
          <a:cs typeface="+mn-cs"/>
        </a:defRPr>
      </a:lvl2pPr>
      <a:lvl3pPr marL="1087916" algn="l" defTabSz="1087916" rtl="0" eaLnBrk="1" latinLnBrk="0" hangingPunct="1">
        <a:defRPr sz="2147" kern="1200">
          <a:solidFill>
            <a:schemeClr val="tx1"/>
          </a:solidFill>
          <a:latin typeface="+mn-lt"/>
          <a:ea typeface="+mn-ea"/>
          <a:cs typeface="+mn-cs"/>
        </a:defRPr>
      </a:lvl3pPr>
      <a:lvl4pPr marL="1631874" algn="l" defTabSz="1087916" rtl="0" eaLnBrk="1" latinLnBrk="0" hangingPunct="1">
        <a:defRPr sz="2147" kern="1200">
          <a:solidFill>
            <a:schemeClr val="tx1"/>
          </a:solidFill>
          <a:latin typeface="+mn-lt"/>
          <a:ea typeface="+mn-ea"/>
          <a:cs typeface="+mn-cs"/>
        </a:defRPr>
      </a:lvl4pPr>
      <a:lvl5pPr marL="2175832" algn="l" defTabSz="1087916" rtl="0" eaLnBrk="1" latinLnBrk="0" hangingPunct="1">
        <a:defRPr sz="2147" kern="1200">
          <a:solidFill>
            <a:schemeClr val="tx1"/>
          </a:solidFill>
          <a:latin typeface="+mn-lt"/>
          <a:ea typeface="+mn-ea"/>
          <a:cs typeface="+mn-cs"/>
        </a:defRPr>
      </a:lvl5pPr>
      <a:lvl6pPr marL="2719790" algn="l" defTabSz="1087916" rtl="0" eaLnBrk="1" latinLnBrk="0" hangingPunct="1">
        <a:defRPr sz="2147" kern="1200">
          <a:solidFill>
            <a:schemeClr val="tx1"/>
          </a:solidFill>
          <a:latin typeface="+mn-lt"/>
          <a:ea typeface="+mn-ea"/>
          <a:cs typeface="+mn-cs"/>
        </a:defRPr>
      </a:lvl6pPr>
      <a:lvl7pPr marL="3263748" algn="l" defTabSz="1087916" rtl="0" eaLnBrk="1" latinLnBrk="0" hangingPunct="1">
        <a:defRPr sz="2147" kern="1200">
          <a:solidFill>
            <a:schemeClr val="tx1"/>
          </a:solidFill>
          <a:latin typeface="+mn-lt"/>
          <a:ea typeface="+mn-ea"/>
          <a:cs typeface="+mn-cs"/>
        </a:defRPr>
      </a:lvl7pPr>
      <a:lvl8pPr marL="3807706" algn="l" defTabSz="1087916" rtl="0" eaLnBrk="1" latinLnBrk="0" hangingPunct="1">
        <a:defRPr sz="2147" kern="1200">
          <a:solidFill>
            <a:schemeClr val="tx1"/>
          </a:solidFill>
          <a:latin typeface="+mn-lt"/>
          <a:ea typeface="+mn-ea"/>
          <a:cs typeface="+mn-cs"/>
        </a:defRPr>
      </a:lvl8pPr>
      <a:lvl9pPr marL="4351664" algn="l" defTabSz="1087916" rtl="0" eaLnBrk="1" latinLnBrk="0" hangingPunct="1">
        <a:defRPr sz="21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4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microsoft.com/office/2007/relationships/hdphoto" Target="../media/hdphoto2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microsoft.com/office/2007/relationships/hdphoto" Target="../media/hdphoto1.wdp"/><Relationship Id="rId10" Type="http://schemas.openxmlformats.org/officeDocument/2006/relationships/image" Target="../media/image12.png"/><Relationship Id="rId4" Type="http://schemas.openxmlformats.org/officeDocument/2006/relationships/image" Target="../media/image7.png"/><Relationship Id="rId9" Type="http://schemas.openxmlformats.org/officeDocument/2006/relationships/image" Target="../media/image11.png"/><Relationship Id="rId1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-12797"/>
            <a:ext cx="12192000" cy="688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03524" y="793219"/>
            <a:ext cx="100349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Tele-GroteskNor" pitchFamily="2" charset="0"/>
              </a:rPr>
              <a:t>Commercial Messaging @T-Mobile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E6177F"/>
              </a:clrFrom>
              <a:clrTo>
                <a:srgbClr val="E6177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88861" y="1496145"/>
            <a:ext cx="5408667" cy="4964744"/>
          </a:xfrm>
          <a:prstGeom prst="rect">
            <a:avLst/>
          </a:prstGeom>
        </p:spPr>
      </p:pic>
      <p:sp>
        <p:nvSpPr>
          <p:cNvPr id="7" name="Shape 273"/>
          <p:cNvSpPr/>
          <p:nvPr/>
        </p:nvSpPr>
        <p:spPr>
          <a:xfrm>
            <a:off x="585180" y="2146074"/>
            <a:ext cx="5621545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indent="-126805" defTabSz="190207">
              <a:lnSpc>
                <a:spcPct val="150000"/>
              </a:lnSpc>
              <a:spcBef>
                <a:spcPts val="1831"/>
              </a:spcBef>
              <a:defRPr sz="1800">
                <a:solidFill>
                  <a:srgbClr val="000000"/>
                </a:solidFill>
              </a:defRPr>
            </a:pPr>
            <a:r>
              <a:rPr lang="en-US" sz="4400" kern="0" dirty="0">
                <a:latin typeface="Tele-GroteskUlt" pitchFamily="2" charset="0"/>
                <a:ea typeface="Tele-GroteskUlt"/>
                <a:cs typeface="Tele-GroteskUlt"/>
                <a:sym typeface="Tele-GroteskUlt"/>
              </a:rPr>
              <a:t>EVAN FELDMAN</a:t>
            </a:r>
          </a:p>
        </p:txBody>
      </p:sp>
      <p:sp>
        <p:nvSpPr>
          <p:cNvPr id="8" name="Shape 273"/>
          <p:cNvSpPr/>
          <p:nvPr/>
        </p:nvSpPr>
        <p:spPr>
          <a:xfrm>
            <a:off x="585180" y="2894676"/>
            <a:ext cx="5621545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indent="-126805" defTabSz="190207">
              <a:lnSpc>
                <a:spcPct val="150000"/>
              </a:lnSpc>
              <a:spcBef>
                <a:spcPts val="1831"/>
              </a:spcBef>
              <a:defRPr sz="1800">
                <a:solidFill>
                  <a:srgbClr val="000000"/>
                </a:solidFill>
              </a:defRPr>
            </a:pPr>
            <a:r>
              <a:rPr lang="en-US" sz="2800" kern="0" dirty="0">
                <a:latin typeface="Tele-GroteskUlt" pitchFamily="2" charset="0"/>
                <a:ea typeface="Tele-GroteskUlt"/>
                <a:cs typeface="Tele-GroteskUlt"/>
                <a:sym typeface="Tele-GroteskUlt"/>
              </a:rPr>
              <a:t>Director, Innovation and Core Products </a:t>
            </a:r>
          </a:p>
        </p:txBody>
      </p:sp>
    </p:spTree>
    <p:extLst>
      <p:ext uri="{BB962C8B-B14F-4D97-AF65-F5344CB8AC3E}">
        <p14:creationId xmlns:p14="http://schemas.microsoft.com/office/powerpoint/2010/main" val="3550759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61992" y="0"/>
            <a:ext cx="849577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Shape 273"/>
          <p:cNvSpPr/>
          <p:nvPr/>
        </p:nvSpPr>
        <p:spPr>
          <a:xfrm>
            <a:off x="593381" y="1336157"/>
            <a:ext cx="4292369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indent="-126805" defTabSz="190207">
              <a:lnSpc>
                <a:spcPct val="150000"/>
              </a:lnSpc>
              <a:spcBef>
                <a:spcPts val="1831"/>
              </a:spcBef>
              <a:defRPr sz="1800">
                <a:solidFill>
                  <a:srgbClr val="000000"/>
                </a:solidFill>
              </a:defRPr>
            </a:pPr>
            <a:r>
              <a:rPr lang="en-US" sz="4800" kern="0" dirty="0">
                <a:solidFill>
                  <a:srgbClr val="EC008C"/>
                </a:solidFill>
                <a:latin typeface="Tele-GroteskUlt" pitchFamily="2" charset="0"/>
                <a:ea typeface="Tele-GroteskUlt"/>
                <a:cs typeface="Tele-GroteskUlt"/>
                <a:sym typeface="Tele-GroteskUlt"/>
              </a:rPr>
              <a:t>INDUSTRY FIRST</a:t>
            </a:r>
            <a:endParaRPr sz="4800" kern="0" dirty="0">
              <a:solidFill>
                <a:srgbClr val="EC008C"/>
              </a:solidFill>
              <a:latin typeface="Tele-GroteskUlt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17" name="Shape 273"/>
          <p:cNvSpPr/>
          <p:nvPr/>
        </p:nvSpPr>
        <p:spPr>
          <a:xfrm>
            <a:off x="605894" y="2034569"/>
            <a:ext cx="4707700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indent="-126805" defTabSz="190207">
              <a:lnSpc>
                <a:spcPct val="150000"/>
              </a:lnSpc>
              <a:spcBef>
                <a:spcPts val="1831"/>
              </a:spcBef>
              <a:defRPr sz="1800">
                <a:solidFill>
                  <a:srgbClr val="000000"/>
                </a:solidFill>
              </a:defRPr>
            </a:pPr>
            <a:r>
              <a:rPr lang="en-US" sz="2000" kern="0" dirty="0">
                <a:solidFill>
                  <a:schemeClr val="bg1"/>
                </a:solidFill>
                <a:latin typeface="Tele-GroteskUlt"/>
                <a:ea typeface="Tele-GroteskUlt"/>
                <a:cs typeface="Tele-GroteskUlt"/>
                <a:sym typeface="Tele-GroteskUlt"/>
              </a:rPr>
              <a:t>RCS LAUNCHED JULY 2015</a:t>
            </a:r>
            <a:endParaRPr sz="2000" kern="0" dirty="0">
              <a:solidFill>
                <a:schemeClr val="bg1"/>
              </a:solidFill>
              <a:latin typeface="Tele-GroteskHal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19" name="Shape 273"/>
          <p:cNvSpPr/>
          <p:nvPr/>
        </p:nvSpPr>
        <p:spPr>
          <a:xfrm>
            <a:off x="593381" y="2470046"/>
            <a:ext cx="6704066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indent="-126805" defTabSz="190207">
              <a:lnSpc>
                <a:spcPct val="150000"/>
              </a:lnSpc>
              <a:spcBef>
                <a:spcPts val="1831"/>
              </a:spcBef>
              <a:defRPr sz="1800">
                <a:solidFill>
                  <a:srgbClr val="000000"/>
                </a:solidFill>
              </a:defRPr>
            </a:pPr>
            <a:r>
              <a:rPr lang="en-US" sz="4800" kern="0" dirty="0">
                <a:solidFill>
                  <a:srgbClr val="EC008C"/>
                </a:solidFill>
                <a:latin typeface="Tele-GroteskUlt" pitchFamily="2" charset="0"/>
                <a:ea typeface="Tele-GroteskUlt"/>
                <a:cs typeface="Tele-GroteskUlt"/>
                <a:sym typeface="Tele-GroteskUlt"/>
              </a:rPr>
              <a:t>NATIVE IMPLEMENTATION</a:t>
            </a:r>
            <a:endParaRPr sz="4800" kern="0" dirty="0">
              <a:solidFill>
                <a:srgbClr val="EC008C"/>
              </a:solidFill>
              <a:latin typeface="Tele-GroteskUlt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36" name="Shape 273"/>
          <p:cNvSpPr/>
          <p:nvPr/>
        </p:nvSpPr>
        <p:spPr>
          <a:xfrm>
            <a:off x="588960" y="3896408"/>
            <a:ext cx="5621545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indent="-126805" defTabSz="190207">
              <a:lnSpc>
                <a:spcPct val="150000"/>
              </a:lnSpc>
              <a:spcBef>
                <a:spcPts val="1831"/>
              </a:spcBef>
              <a:defRPr sz="1800">
                <a:solidFill>
                  <a:srgbClr val="000000"/>
                </a:solidFill>
              </a:defRPr>
            </a:pPr>
            <a:r>
              <a:rPr lang="en-US" sz="4800" kern="0" dirty="0">
                <a:solidFill>
                  <a:srgbClr val="EC008C"/>
                </a:solidFill>
                <a:latin typeface="Tele-GroteskUlt" pitchFamily="2" charset="0"/>
                <a:ea typeface="Tele-GroteskUlt"/>
                <a:cs typeface="Tele-GroteskUlt"/>
                <a:sym typeface="Tele-GroteskUlt"/>
              </a:rPr>
              <a:t>A2P BUSINESS</a:t>
            </a:r>
            <a:endParaRPr sz="4800" kern="0" dirty="0">
              <a:solidFill>
                <a:srgbClr val="EC008C"/>
              </a:solidFill>
              <a:latin typeface="Tele-GroteskUlt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21" name="Shape 273"/>
          <p:cNvSpPr/>
          <p:nvPr/>
        </p:nvSpPr>
        <p:spPr>
          <a:xfrm>
            <a:off x="605894" y="4699694"/>
            <a:ext cx="4707700" cy="4244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indent="-126805" defTabSz="190207">
              <a:defRPr sz="1800">
                <a:solidFill>
                  <a:srgbClr val="000000"/>
                </a:solidFill>
              </a:defRPr>
            </a:pPr>
            <a:r>
              <a:rPr lang="en-US" sz="2000" kern="0" dirty="0">
                <a:solidFill>
                  <a:schemeClr val="bg1"/>
                </a:solidFill>
                <a:latin typeface="Tele-GroteskUlt"/>
                <a:ea typeface="Tele-GroteskUlt"/>
                <a:cs typeface="Tele-GroteskUlt"/>
                <a:sym typeface="Tele-GroteskUlt"/>
              </a:rPr>
              <a:t>API DRIVEN INTERFACE</a:t>
            </a:r>
          </a:p>
          <a:p>
            <a:pPr indent="-126805" defTabSz="190207">
              <a:defRPr sz="1800">
                <a:solidFill>
                  <a:srgbClr val="000000"/>
                </a:solidFill>
              </a:defRPr>
            </a:pPr>
            <a:r>
              <a:rPr lang="en-US" sz="2000" kern="0" dirty="0">
                <a:solidFill>
                  <a:schemeClr val="bg1"/>
                </a:solidFill>
                <a:latin typeface="Tele-GroteskUlt"/>
                <a:ea typeface="Tele-GroteskUlt"/>
                <a:cs typeface="Tele-GroteskUlt"/>
                <a:sym typeface="Tele-GroteskUlt"/>
              </a:rPr>
              <a:t>GATEWAY FOR AGGREGATORS</a:t>
            </a:r>
            <a:endParaRPr sz="2000" kern="0" dirty="0">
              <a:solidFill>
                <a:schemeClr val="bg1"/>
              </a:solidFill>
              <a:latin typeface="Tele-GroteskUlt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24" name="Shape 273"/>
          <p:cNvSpPr/>
          <p:nvPr/>
        </p:nvSpPr>
        <p:spPr>
          <a:xfrm>
            <a:off x="605893" y="3266784"/>
            <a:ext cx="5408289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indent="-126805" defTabSz="190207">
              <a:defRPr sz="1800">
                <a:solidFill>
                  <a:srgbClr val="000000"/>
                </a:solidFill>
              </a:defRPr>
            </a:pPr>
            <a:r>
              <a:rPr lang="en-US" sz="2000" kern="0" dirty="0">
                <a:solidFill>
                  <a:schemeClr val="bg1"/>
                </a:solidFill>
                <a:latin typeface="Tele-GroteskUlt"/>
                <a:ea typeface="Tele-GroteskUlt"/>
                <a:cs typeface="Tele-GroteskUlt"/>
                <a:sym typeface="Tele-GroteskUlt"/>
              </a:rPr>
              <a:t>CLIENTS FROM ANDROID OEMS</a:t>
            </a:r>
          </a:p>
          <a:p>
            <a:pPr indent="-126805" defTabSz="190207">
              <a:defRPr sz="1800">
                <a:solidFill>
                  <a:srgbClr val="000000"/>
                </a:solidFill>
              </a:defRPr>
            </a:pPr>
            <a:r>
              <a:rPr lang="en-US" sz="2000" kern="0" dirty="0">
                <a:solidFill>
                  <a:schemeClr val="bg1"/>
                </a:solidFill>
                <a:latin typeface="Tele-GroteskUlt"/>
                <a:ea typeface="Tele-GroteskUlt"/>
                <a:cs typeface="Tele-GroteskUlt"/>
                <a:sym typeface="Tele-GroteskUlt"/>
              </a:rPr>
              <a:t>30M ACTIVE SUBS</a:t>
            </a:r>
            <a:endParaRPr sz="2000" kern="0" dirty="0">
              <a:solidFill>
                <a:schemeClr val="bg1"/>
              </a:solidFill>
              <a:latin typeface="Tele-GroteskHal" pitchFamily="2" charset="0"/>
              <a:ea typeface="Tele-GroteskUlt"/>
              <a:cs typeface="Tele-GroteskUlt"/>
              <a:sym typeface="Tele-GroteskUlt"/>
            </a:endParaRPr>
          </a:p>
        </p:txBody>
      </p:sp>
      <p:pic>
        <p:nvPicPr>
          <p:cNvPr id="176" name="Picture 1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87557" y="-1779"/>
            <a:ext cx="4104443" cy="6859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5956" y="2034569"/>
            <a:ext cx="2047644" cy="3843932"/>
          </a:xfrm>
          <a:prstGeom prst="roundRect">
            <a:avLst/>
          </a:prstGeom>
        </p:spPr>
      </p:pic>
      <p:sp>
        <p:nvSpPr>
          <p:cNvPr id="180" name="TextBox 179"/>
          <p:cNvSpPr txBox="1"/>
          <p:nvPr/>
        </p:nvSpPr>
        <p:spPr>
          <a:xfrm>
            <a:off x="8943956" y="1055069"/>
            <a:ext cx="36101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Tele-GroteskNor" pitchFamily="2" charset="0"/>
              </a:rPr>
              <a:t>Native RCS</a:t>
            </a:r>
          </a:p>
        </p:txBody>
      </p:sp>
    </p:spTree>
    <p:extLst>
      <p:ext uri="{BB962C8B-B14F-4D97-AF65-F5344CB8AC3E}">
        <p14:creationId xmlns:p14="http://schemas.microsoft.com/office/powerpoint/2010/main" val="396096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512" y="-110416"/>
            <a:ext cx="12192000" cy="7045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Shape 273"/>
          <p:cNvSpPr/>
          <p:nvPr/>
        </p:nvSpPr>
        <p:spPr>
          <a:xfrm>
            <a:off x="475517" y="1566933"/>
            <a:ext cx="6021850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indent="-126805" defTabSz="190207">
              <a:lnSpc>
                <a:spcPct val="150000"/>
              </a:lnSpc>
              <a:spcBef>
                <a:spcPts val="1831"/>
              </a:spcBef>
              <a:defRPr sz="1800">
                <a:solidFill>
                  <a:srgbClr val="000000"/>
                </a:solidFill>
              </a:defRPr>
            </a:pPr>
            <a:r>
              <a:rPr lang="en-US" sz="4800" kern="0" dirty="0">
                <a:latin typeface="Tele-GroteskUlt" pitchFamily="2" charset="0"/>
                <a:ea typeface="Tele-GroteskUlt"/>
                <a:cs typeface="Tele-GroteskUlt"/>
                <a:sym typeface="Tele-GroteskUlt"/>
              </a:rPr>
              <a:t>SEAMLESS FALLBACK</a:t>
            </a:r>
            <a:endParaRPr sz="4800" kern="0" dirty="0">
              <a:latin typeface="Tele-GroteskUlt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11" name="Shape 273"/>
          <p:cNvSpPr/>
          <p:nvPr/>
        </p:nvSpPr>
        <p:spPr>
          <a:xfrm>
            <a:off x="488030" y="2278045"/>
            <a:ext cx="4707700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indent="-126805" defTabSz="190207">
              <a:lnSpc>
                <a:spcPct val="150000"/>
              </a:lnSpc>
              <a:spcBef>
                <a:spcPts val="1831"/>
              </a:spcBef>
              <a:defRPr sz="1800">
                <a:solidFill>
                  <a:srgbClr val="000000"/>
                </a:solidFill>
              </a:defRPr>
            </a:pPr>
            <a:r>
              <a:rPr lang="en-US" sz="2000" kern="0" dirty="0">
                <a:solidFill>
                  <a:schemeClr val="bg1"/>
                </a:solidFill>
                <a:latin typeface="Tele-GroteskUlt"/>
                <a:ea typeface="Tele-GroteskUlt"/>
                <a:cs typeface="Tele-GroteskUlt"/>
                <a:sym typeface="Tele-GroteskUlt"/>
              </a:rPr>
              <a:t>BEST USER EXPERIENCE – SMS, MMS, RCS</a:t>
            </a:r>
            <a:endParaRPr sz="2000" kern="0" dirty="0">
              <a:solidFill>
                <a:schemeClr val="bg1"/>
              </a:solidFill>
              <a:latin typeface="Tele-GroteskHal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12" name="Shape 273"/>
          <p:cNvSpPr/>
          <p:nvPr/>
        </p:nvSpPr>
        <p:spPr>
          <a:xfrm>
            <a:off x="475517" y="2602455"/>
            <a:ext cx="5085794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indent="-126805" defTabSz="190207">
              <a:lnSpc>
                <a:spcPct val="150000"/>
              </a:lnSpc>
              <a:spcBef>
                <a:spcPts val="1831"/>
              </a:spcBef>
              <a:defRPr sz="1800">
                <a:solidFill>
                  <a:srgbClr val="000000"/>
                </a:solidFill>
              </a:defRPr>
            </a:pPr>
            <a:r>
              <a:rPr lang="en-US" sz="4800" kern="0" dirty="0">
                <a:latin typeface="Tele-GroteskUlt" pitchFamily="2" charset="0"/>
                <a:ea typeface="Tele-GroteskUlt"/>
                <a:cs typeface="Tele-GroteskUlt"/>
                <a:sym typeface="Tele-GroteskUlt"/>
              </a:rPr>
              <a:t>TRUE MULTI-DEVICE</a:t>
            </a:r>
            <a:endParaRPr sz="4800" kern="0" dirty="0">
              <a:latin typeface="Tele-GroteskUlt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15" name="Shape 273"/>
          <p:cNvSpPr/>
          <p:nvPr/>
        </p:nvSpPr>
        <p:spPr>
          <a:xfrm>
            <a:off x="471096" y="3620114"/>
            <a:ext cx="5621545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indent="-126805" defTabSz="190207">
              <a:lnSpc>
                <a:spcPct val="150000"/>
              </a:lnSpc>
              <a:spcBef>
                <a:spcPts val="1831"/>
              </a:spcBef>
              <a:defRPr sz="1800">
                <a:solidFill>
                  <a:srgbClr val="000000"/>
                </a:solidFill>
              </a:defRPr>
            </a:pPr>
            <a:r>
              <a:rPr lang="en-US" sz="4800" kern="0" dirty="0">
                <a:latin typeface="Tele-GroteskUlt" pitchFamily="2" charset="0"/>
                <a:ea typeface="Tele-GroteskUlt"/>
                <a:cs typeface="Tele-GroteskUlt"/>
                <a:sym typeface="Tele-GroteskUlt"/>
              </a:rPr>
              <a:t>DEVICE SUPPORT</a:t>
            </a:r>
            <a:endParaRPr sz="4800" kern="0" dirty="0">
              <a:latin typeface="Tele-GroteskUlt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16" name="Shape 273"/>
          <p:cNvSpPr/>
          <p:nvPr/>
        </p:nvSpPr>
        <p:spPr>
          <a:xfrm>
            <a:off x="488029" y="4329564"/>
            <a:ext cx="5073281" cy="4244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indent="-126805" defTabSz="190207">
              <a:lnSpc>
                <a:spcPct val="150000"/>
              </a:lnSpc>
              <a:spcBef>
                <a:spcPts val="1831"/>
              </a:spcBef>
              <a:defRPr sz="1800">
                <a:solidFill>
                  <a:srgbClr val="000000"/>
                </a:solidFill>
              </a:defRPr>
            </a:pPr>
            <a:r>
              <a:rPr lang="en-US" sz="2000" kern="0" dirty="0">
                <a:solidFill>
                  <a:schemeClr val="bg1"/>
                </a:solidFill>
                <a:latin typeface="Tele-GroteskUlt"/>
                <a:ea typeface="Tele-GroteskUlt"/>
                <a:cs typeface="Tele-GroteskUlt"/>
                <a:sym typeface="Tele-GroteskUlt"/>
              </a:rPr>
              <a:t>SINGLE REGISTRATION, FULLY INTEGRATED UX</a:t>
            </a:r>
            <a:endParaRPr sz="2000" kern="0" dirty="0">
              <a:solidFill>
                <a:schemeClr val="bg1"/>
              </a:solidFill>
              <a:latin typeface="Tele-GroteskHal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17" name="Shape 273"/>
          <p:cNvSpPr/>
          <p:nvPr/>
        </p:nvSpPr>
        <p:spPr>
          <a:xfrm>
            <a:off x="488029" y="3314235"/>
            <a:ext cx="5408289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indent="-126805" defTabSz="190207">
              <a:lnSpc>
                <a:spcPct val="150000"/>
              </a:lnSpc>
              <a:spcBef>
                <a:spcPts val="1831"/>
              </a:spcBef>
              <a:defRPr sz="1800">
                <a:solidFill>
                  <a:srgbClr val="000000"/>
                </a:solidFill>
              </a:defRPr>
            </a:pPr>
            <a:r>
              <a:rPr lang="en-US" sz="2000" kern="0" dirty="0">
                <a:solidFill>
                  <a:schemeClr val="bg1"/>
                </a:solidFill>
                <a:latin typeface="Tele-GroteskUlt"/>
                <a:ea typeface="Tele-GroteskUlt"/>
                <a:cs typeface="Tele-GroteskUlt"/>
                <a:sym typeface="Tele-GroteskUlt"/>
              </a:rPr>
              <a:t>ANY MESSAGE TYPE, ANY DEVICE</a:t>
            </a:r>
            <a:endParaRPr sz="2000" kern="0" dirty="0">
              <a:solidFill>
                <a:schemeClr val="bg1"/>
              </a:solidFill>
              <a:latin typeface="Tele-GroteskHal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4560" y="421326"/>
            <a:ext cx="7332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Tele-GroteskNor" pitchFamily="2" charset="0"/>
              </a:rPr>
              <a:t>USER EXPERIENCE</a:t>
            </a:r>
          </a:p>
        </p:txBody>
      </p:sp>
      <p:sp>
        <p:nvSpPr>
          <p:cNvPr id="19" name="Shape 273"/>
          <p:cNvSpPr/>
          <p:nvPr/>
        </p:nvSpPr>
        <p:spPr>
          <a:xfrm>
            <a:off x="469367" y="4701654"/>
            <a:ext cx="5621545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indent="-126805" defTabSz="190207">
              <a:lnSpc>
                <a:spcPct val="150000"/>
              </a:lnSpc>
              <a:spcBef>
                <a:spcPts val="1831"/>
              </a:spcBef>
              <a:defRPr sz="1800">
                <a:solidFill>
                  <a:srgbClr val="000000"/>
                </a:solidFill>
              </a:defRPr>
            </a:pPr>
            <a:r>
              <a:rPr lang="en-US" sz="4800" kern="0" dirty="0">
                <a:latin typeface="Tele-GroteskUlt" pitchFamily="2" charset="0"/>
                <a:ea typeface="Tele-GroteskUlt"/>
                <a:cs typeface="Tele-GroteskUlt"/>
                <a:sym typeface="Tele-GroteskUlt"/>
              </a:rPr>
              <a:t>PROTECTED</a:t>
            </a:r>
            <a:endParaRPr sz="4800" kern="0" dirty="0">
              <a:latin typeface="Tele-GroteskUlt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20" name="Shape 273"/>
          <p:cNvSpPr/>
          <p:nvPr/>
        </p:nvSpPr>
        <p:spPr>
          <a:xfrm>
            <a:off x="486300" y="5411104"/>
            <a:ext cx="5410018" cy="4244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indent="-126805" defTabSz="190207">
              <a:lnSpc>
                <a:spcPct val="150000"/>
              </a:lnSpc>
              <a:spcBef>
                <a:spcPts val="1831"/>
              </a:spcBef>
              <a:defRPr sz="1800">
                <a:solidFill>
                  <a:srgbClr val="000000"/>
                </a:solidFill>
              </a:defRPr>
            </a:pPr>
            <a:r>
              <a:rPr lang="en-US" sz="2000" kern="0" dirty="0">
                <a:solidFill>
                  <a:schemeClr val="bg1"/>
                </a:solidFill>
                <a:latin typeface="Tele-GroteskUlt"/>
                <a:ea typeface="Tele-GroteskUlt"/>
                <a:cs typeface="Tele-GroteskUlt"/>
                <a:sym typeface="Tele-GroteskUlt"/>
              </a:rPr>
              <a:t>MONITORING &amp; BLOCKING FOR SPAM &amp; PHISHING</a:t>
            </a:r>
            <a:endParaRPr sz="2000" kern="0" dirty="0">
              <a:solidFill>
                <a:schemeClr val="bg1"/>
              </a:solidFill>
              <a:latin typeface="Tele-GroteskHal" pitchFamily="2" charset="0"/>
              <a:ea typeface="Tele-GroteskUlt"/>
              <a:cs typeface="Tele-GroteskUlt"/>
              <a:sym typeface="Tele-GroteskUlt"/>
            </a:endParaRPr>
          </a:p>
        </p:txBody>
      </p:sp>
      <p:pic>
        <p:nvPicPr>
          <p:cNvPr id="21" name="Picture 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20143" y="-119470"/>
            <a:ext cx="6084369" cy="7054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1" t="2317" r="892" b="4802"/>
          <a:stretch/>
        </p:blipFill>
        <p:spPr>
          <a:xfrm>
            <a:off x="6820731" y="2209046"/>
            <a:ext cx="4831170" cy="2179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900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14013" y="-58039"/>
            <a:ext cx="12196960" cy="6916039"/>
            <a:chOff x="-1501" y="225"/>
            <a:chExt cx="12196960" cy="6916039"/>
          </a:xfrm>
        </p:grpSpPr>
        <p:pic>
          <p:nvPicPr>
            <p:cNvPr id="6" name="Picture 7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1501" y="225"/>
              <a:ext cx="5273492" cy="69160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Rectangle 4"/>
            <p:cNvSpPr/>
            <p:nvPr/>
          </p:nvSpPr>
          <p:spPr>
            <a:xfrm>
              <a:off x="5241284" y="32426"/>
              <a:ext cx="6954175" cy="68692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655" tIns="22828" rIns="45655" bIns="22828" rtlCol="0" anchor="ctr"/>
            <a:lstStyle/>
            <a:p>
              <a:pPr algn="ctr" defTabSz="1087916"/>
              <a:r>
                <a:rPr lang="en-US" sz="2147" dirty="0">
                  <a:solidFill>
                    <a:prstClr val="white"/>
                  </a:solidFill>
                </a:rPr>
                <a:t>`</a:t>
              </a:r>
            </a:p>
          </p:txBody>
        </p:sp>
      </p:grpSp>
      <p:sp>
        <p:nvSpPr>
          <p:cNvPr id="11" name="Shape 273"/>
          <p:cNvSpPr/>
          <p:nvPr/>
        </p:nvSpPr>
        <p:spPr>
          <a:xfrm>
            <a:off x="442343" y="1708070"/>
            <a:ext cx="4292369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indent="-126805" defTabSz="190207">
              <a:lnSpc>
                <a:spcPct val="150000"/>
              </a:lnSpc>
              <a:spcBef>
                <a:spcPts val="1831"/>
              </a:spcBef>
              <a:defRPr sz="1800">
                <a:solidFill>
                  <a:srgbClr val="000000"/>
                </a:solidFill>
              </a:defRPr>
            </a:pPr>
            <a:r>
              <a:rPr lang="en-US" sz="4800" kern="0" dirty="0">
                <a:solidFill>
                  <a:srgbClr val="EC008C"/>
                </a:solidFill>
                <a:latin typeface="Tele-GroteskUlt" pitchFamily="2" charset="0"/>
                <a:ea typeface="Tele-GroteskUlt"/>
                <a:cs typeface="Tele-GroteskUlt"/>
                <a:sym typeface="Tele-GroteskUlt"/>
              </a:rPr>
              <a:t>LONGCODE</a:t>
            </a:r>
            <a:endParaRPr sz="4800" kern="0" dirty="0">
              <a:solidFill>
                <a:srgbClr val="EC008C"/>
              </a:solidFill>
              <a:latin typeface="Tele-GroteskUlt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15" name="Shape 273"/>
          <p:cNvSpPr/>
          <p:nvPr/>
        </p:nvSpPr>
        <p:spPr>
          <a:xfrm>
            <a:off x="454856" y="2406482"/>
            <a:ext cx="6898452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indent="-126805" defTabSz="190207">
              <a:lnSpc>
                <a:spcPct val="150000"/>
              </a:lnSpc>
              <a:spcBef>
                <a:spcPts val="1831"/>
              </a:spcBef>
              <a:defRPr sz="1800">
                <a:solidFill>
                  <a:srgbClr val="000000"/>
                </a:solidFill>
              </a:defRPr>
            </a:pPr>
            <a:r>
              <a:rPr lang="en-US" sz="2000" kern="0" dirty="0">
                <a:solidFill>
                  <a:schemeClr val="bg1"/>
                </a:solidFill>
                <a:latin typeface="Tele-GroteskUlt"/>
                <a:ea typeface="Tele-GroteskUlt"/>
                <a:cs typeface="Tele-GroteskUlt"/>
                <a:sym typeface="Tele-GroteskUlt"/>
              </a:rPr>
              <a:t>EXPANDING BEYOND SHORTCODES</a:t>
            </a:r>
            <a:endParaRPr sz="2000" kern="0" dirty="0">
              <a:solidFill>
                <a:schemeClr val="bg1"/>
              </a:solidFill>
              <a:latin typeface="Tele-GroteskHal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16" name="Shape 273"/>
          <p:cNvSpPr/>
          <p:nvPr/>
        </p:nvSpPr>
        <p:spPr>
          <a:xfrm>
            <a:off x="442343" y="2897503"/>
            <a:ext cx="5085794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indent="-126805" defTabSz="190207">
              <a:lnSpc>
                <a:spcPct val="150000"/>
              </a:lnSpc>
              <a:spcBef>
                <a:spcPts val="1831"/>
              </a:spcBef>
              <a:defRPr sz="1800">
                <a:solidFill>
                  <a:srgbClr val="000000"/>
                </a:solidFill>
              </a:defRPr>
            </a:pPr>
            <a:r>
              <a:rPr lang="en-US" sz="4800" kern="0" dirty="0">
                <a:solidFill>
                  <a:srgbClr val="EC008C"/>
                </a:solidFill>
                <a:latin typeface="Tele-GroteskUlt" pitchFamily="2" charset="0"/>
                <a:ea typeface="Tele-GroteskUlt"/>
                <a:cs typeface="Tele-GroteskUlt"/>
                <a:sym typeface="Tele-GroteskUlt"/>
              </a:rPr>
              <a:t>RCS ENABLEMENT</a:t>
            </a:r>
            <a:endParaRPr sz="4800" kern="0" dirty="0">
              <a:solidFill>
                <a:srgbClr val="EC008C"/>
              </a:solidFill>
              <a:latin typeface="Tele-GroteskUlt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17" name="Shape 273"/>
          <p:cNvSpPr/>
          <p:nvPr/>
        </p:nvSpPr>
        <p:spPr>
          <a:xfrm>
            <a:off x="437922" y="4042184"/>
            <a:ext cx="5621545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indent="-126805" defTabSz="190207">
              <a:lnSpc>
                <a:spcPct val="150000"/>
              </a:lnSpc>
              <a:spcBef>
                <a:spcPts val="1831"/>
              </a:spcBef>
              <a:defRPr sz="1800">
                <a:solidFill>
                  <a:srgbClr val="000000"/>
                </a:solidFill>
              </a:defRPr>
            </a:pPr>
            <a:r>
              <a:rPr lang="en-US" sz="4800" kern="0" dirty="0">
                <a:solidFill>
                  <a:srgbClr val="EC008C"/>
                </a:solidFill>
                <a:latin typeface="Tele-GroteskUlt" pitchFamily="2" charset="0"/>
                <a:ea typeface="Tele-GroteskUlt"/>
                <a:cs typeface="Tele-GroteskUlt"/>
                <a:sym typeface="Tele-GroteskUlt"/>
              </a:rPr>
              <a:t>PLATFORM</a:t>
            </a:r>
            <a:endParaRPr sz="4800" kern="0" dirty="0">
              <a:solidFill>
                <a:srgbClr val="EC008C"/>
              </a:solidFill>
              <a:latin typeface="Tele-GroteskUlt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18" name="Shape 273"/>
          <p:cNvSpPr/>
          <p:nvPr/>
        </p:nvSpPr>
        <p:spPr>
          <a:xfrm>
            <a:off x="454856" y="4738934"/>
            <a:ext cx="4707700" cy="4244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indent="-126805" defTabSz="190207">
              <a:lnSpc>
                <a:spcPct val="150000"/>
              </a:lnSpc>
              <a:spcBef>
                <a:spcPts val="1831"/>
              </a:spcBef>
              <a:defRPr sz="1800">
                <a:solidFill>
                  <a:srgbClr val="000000"/>
                </a:solidFill>
              </a:defRPr>
            </a:pPr>
            <a:r>
              <a:rPr lang="en-US" sz="2000" kern="0" dirty="0">
                <a:solidFill>
                  <a:schemeClr val="bg1"/>
                </a:solidFill>
                <a:latin typeface="Tele-GroteskUlt"/>
                <a:ea typeface="Tele-GroteskUlt"/>
                <a:cs typeface="Tele-GroteskUlt"/>
                <a:sym typeface="Tele-GroteskUlt"/>
              </a:rPr>
              <a:t>BOTS &amp;  RICHER INTEGRATIONS</a:t>
            </a:r>
            <a:endParaRPr sz="2000" kern="0" dirty="0">
              <a:solidFill>
                <a:schemeClr val="bg1"/>
              </a:solidFill>
              <a:latin typeface="Tele-GroteskHal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19" name="Shape 273"/>
          <p:cNvSpPr/>
          <p:nvPr/>
        </p:nvSpPr>
        <p:spPr>
          <a:xfrm>
            <a:off x="454855" y="3596583"/>
            <a:ext cx="6898453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indent="-126805" defTabSz="190207">
              <a:lnSpc>
                <a:spcPct val="150000"/>
              </a:lnSpc>
              <a:spcBef>
                <a:spcPts val="1831"/>
              </a:spcBef>
              <a:defRPr sz="1800">
                <a:solidFill>
                  <a:srgbClr val="000000"/>
                </a:solidFill>
              </a:defRPr>
            </a:pPr>
            <a:r>
              <a:rPr lang="en-US" sz="2000" kern="0" dirty="0">
                <a:solidFill>
                  <a:schemeClr val="bg1"/>
                </a:solidFill>
                <a:latin typeface="Tele-GroteskUlt"/>
                <a:ea typeface="Tele-GroteskUlt"/>
                <a:cs typeface="Tele-GroteskUlt"/>
                <a:sym typeface="Tele-GroteskUlt"/>
              </a:rPr>
              <a:t>RICHER MESSAGING</a:t>
            </a:r>
            <a:endParaRPr sz="2000" kern="0" dirty="0">
              <a:solidFill>
                <a:schemeClr val="bg1"/>
              </a:solidFill>
              <a:latin typeface="Tele-GroteskHal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7494" y="314233"/>
            <a:ext cx="87377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Tele-GroteskNor" pitchFamily="2" charset="0"/>
              </a:rPr>
              <a:t>A2P MESSAGING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0703" y="2736153"/>
            <a:ext cx="999606" cy="86431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197" y="1649268"/>
            <a:ext cx="1241063" cy="1171778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6832021" y="2011274"/>
            <a:ext cx="14549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Calibri" panose="020F0502020204030204"/>
              </a:rPr>
              <a:t>Aggregators/HUB</a:t>
            </a:r>
          </a:p>
        </p:txBody>
      </p:sp>
      <p:cxnSp>
        <p:nvCxnSpPr>
          <p:cNvPr id="30" name="Straight Arrow Connector 32"/>
          <p:cNvCxnSpPr/>
          <p:nvPr/>
        </p:nvCxnSpPr>
        <p:spPr>
          <a:xfrm rot="5400000">
            <a:off x="9160387" y="2361793"/>
            <a:ext cx="399711" cy="384898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2"/>
          <p:cNvCxnSpPr/>
          <p:nvPr/>
        </p:nvCxnSpPr>
        <p:spPr>
          <a:xfrm>
            <a:off x="8286971" y="1466083"/>
            <a:ext cx="286285" cy="278209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2"/>
          <p:cNvCxnSpPr>
            <a:stCxn id="48" idx="2"/>
          </p:cNvCxnSpPr>
          <p:nvPr/>
        </p:nvCxnSpPr>
        <p:spPr>
          <a:xfrm rot="5400000">
            <a:off x="8732772" y="1388694"/>
            <a:ext cx="331710" cy="413273"/>
          </a:xfrm>
          <a:prstGeom prst="curved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5400000">
            <a:off x="8471006" y="1588407"/>
            <a:ext cx="331714" cy="13844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9490642" y="2380232"/>
            <a:ext cx="7713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alibri" panose="020F0502020204030204"/>
              </a:rPr>
              <a:t>Chatbot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440" y="4108617"/>
            <a:ext cx="530402" cy="564641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828" y="4313821"/>
            <a:ext cx="411962" cy="438556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9459" y="4261485"/>
            <a:ext cx="521776" cy="555459"/>
          </a:xfrm>
          <a:prstGeom prst="rect">
            <a:avLst/>
          </a:prstGeom>
        </p:spPr>
      </p:pic>
      <p:cxnSp>
        <p:nvCxnSpPr>
          <p:cNvPr id="38" name="Straight Arrow Connector 32"/>
          <p:cNvCxnSpPr>
            <a:stCxn id="26" idx="2"/>
            <a:endCxn id="35" idx="0"/>
          </p:cNvCxnSpPr>
          <p:nvPr/>
        </p:nvCxnSpPr>
        <p:spPr>
          <a:xfrm rot="5400000">
            <a:off x="7209998" y="2488109"/>
            <a:ext cx="508152" cy="2732865"/>
          </a:xfrm>
          <a:prstGeom prst="curvedConnector3">
            <a:avLst>
              <a:gd name="adj1" fmla="val 50000"/>
            </a:avLst>
          </a:prstGeom>
          <a:noFill/>
          <a:ln w="317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9" name="Straight Arrow Connector 32"/>
          <p:cNvCxnSpPr>
            <a:stCxn id="26" idx="2"/>
            <a:endCxn id="37" idx="0"/>
          </p:cNvCxnSpPr>
          <p:nvPr/>
        </p:nvCxnSpPr>
        <p:spPr>
          <a:xfrm rot="16200000" flipH="1">
            <a:off x="8759916" y="3671054"/>
            <a:ext cx="661020" cy="519841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2"/>
          <p:cNvCxnSpPr>
            <a:stCxn id="26" idx="2"/>
            <a:endCxn id="36" idx="0"/>
          </p:cNvCxnSpPr>
          <p:nvPr/>
        </p:nvCxnSpPr>
        <p:spPr>
          <a:xfrm rot="5400000">
            <a:off x="7898980" y="3382295"/>
            <a:ext cx="713356" cy="1149697"/>
          </a:xfrm>
          <a:prstGeom prst="curvedConnector3">
            <a:avLst>
              <a:gd name="adj1" fmla="val 50000"/>
            </a:avLst>
          </a:prstGeom>
          <a:noFill/>
          <a:ln w="317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41" name="TextBox 40"/>
          <p:cNvSpPr txBox="1"/>
          <p:nvPr/>
        </p:nvSpPr>
        <p:spPr>
          <a:xfrm>
            <a:off x="7290688" y="1248963"/>
            <a:ext cx="8418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alibri" panose="020F0502020204030204"/>
              </a:rPr>
              <a:t>Chatbots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850490" y="4589114"/>
            <a:ext cx="5020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Calibri" panose="020F0502020204030204"/>
              </a:rPr>
              <a:t>SMS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407359" y="4733945"/>
            <a:ext cx="574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Calibri" panose="020F0502020204030204"/>
              </a:rPr>
              <a:t>MMS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237112" y="4714998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alibri" panose="020F0502020204030204"/>
              </a:rPr>
              <a:t>RCS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266350" y="2978274"/>
            <a:ext cx="21923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Calibri" panose="020F0502020204030204"/>
              </a:rPr>
              <a:t>T-Mobile Gateway Platform</a:t>
            </a: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522" y="1125489"/>
            <a:ext cx="308900" cy="340594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395" y="1037890"/>
            <a:ext cx="308900" cy="340594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0813" y="1088881"/>
            <a:ext cx="308900" cy="340594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0853" y="1944326"/>
            <a:ext cx="460620" cy="377300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5447079" y="4945327"/>
            <a:ext cx="15728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82880">
              <a:buFont typeface="Arial" panose="020B0604020202020204" pitchFamily="34" charset="0"/>
              <a:buChar char="•"/>
            </a:pPr>
            <a:r>
              <a:rPr lang="en-US" sz="1200" dirty="0"/>
              <a:t>Sender identified by </a:t>
            </a:r>
            <a:r>
              <a:rPr lang="en-US" sz="1200" dirty="0" err="1"/>
              <a:t>shortcode</a:t>
            </a:r>
            <a:endParaRPr lang="en-US" sz="1200" dirty="0"/>
          </a:p>
          <a:p>
            <a:pPr marL="285750" indent="-182880">
              <a:buFont typeface="Arial" panose="020B0604020202020204" pitchFamily="34" charset="0"/>
              <a:buChar char="•"/>
            </a:pPr>
            <a:r>
              <a:rPr lang="en-US" sz="1200" dirty="0"/>
              <a:t>Delivery Receipt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006481" y="4950328"/>
            <a:ext cx="15728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82880">
              <a:buFont typeface="Arial" panose="020B0604020202020204" pitchFamily="34" charset="0"/>
              <a:buChar char="•"/>
            </a:pPr>
            <a:r>
              <a:rPr lang="en-US" sz="1200" dirty="0"/>
              <a:t>Sender identified by </a:t>
            </a:r>
            <a:r>
              <a:rPr lang="en-US" sz="1200" dirty="0" err="1"/>
              <a:t>shortcode</a:t>
            </a:r>
            <a:endParaRPr lang="en-US" sz="1200" dirty="0"/>
          </a:p>
          <a:p>
            <a:pPr marL="285750" indent="-182880">
              <a:buFont typeface="Arial" panose="020B0604020202020204" pitchFamily="34" charset="0"/>
              <a:buChar char="•"/>
            </a:pPr>
            <a:r>
              <a:rPr lang="en-US" sz="1200" dirty="0"/>
              <a:t>Delivery Receipt</a:t>
            </a:r>
          </a:p>
          <a:p>
            <a:pPr marL="285750" indent="-182880">
              <a:buFont typeface="Arial" panose="020B0604020202020204" pitchFamily="34" charset="0"/>
              <a:buChar char="•"/>
            </a:pPr>
            <a:r>
              <a:rPr lang="en-US" sz="1200" dirty="0"/>
              <a:t>Media up to 3MB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8618902" y="4966259"/>
            <a:ext cx="19185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82880"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bg1"/>
                </a:solidFill>
              </a:rPr>
              <a:t>Sender identified by name</a:t>
            </a:r>
          </a:p>
          <a:p>
            <a:pPr marL="285750" indent="-182880"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bg1"/>
                </a:solidFill>
              </a:rPr>
              <a:t>Delivery Receipt</a:t>
            </a:r>
          </a:p>
          <a:p>
            <a:pPr marL="285750" indent="-182880"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bg1"/>
                </a:solidFill>
              </a:rPr>
              <a:t>Read Receipt</a:t>
            </a:r>
          </a:p>
          <a:p>
            <a:pPr marL="285750" indent="-182880"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bg1"/>
                </a:solidFill>
              </a:rPr>
              <a:t>Media up to 100MB</a:t>
            </a:r>
          </a:p>
          <a:p>
            <a:pPr marL="285750" indent="-182880"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bg1"/>
                </a:solidFill>
              </a:rPr>
              <a:t>Rich Cards</a:t>
            </a:r>
          </a:p>
        </p:txBody>
      </p:sp>
      <p:cxnSp>
        <p:nvCxnSpPr>
          <p:cNvPr id="50" name="Straight Arrow Connector 32"/>
          <p:cNvCxnSpPr>
            <a:stCxn id="26" idx="2"/>
            <a:endCxn id="12" idx="3"/>
          </p:cNvCxnSpPr>
          <p:nvPr/>
        </p:nvCxnSpPr>
        <p:spPr>
          <a:xfrm rot="16200000" flipH="1">
            <a:off x="9653945" y="2777025"/>
            <a:ext cx="662444" cy="2309323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hought Bubble: Cloud 11"/>
          <p:cNvSpPr/>
          <p:nvPr/>
        </p:nvSpPr>
        <p:spPr>
          <a:xfrm>
            <a:off x="10813904" y="4236299"/>
            <a:ext cx="651849" cy="46540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/>
          <p:cNvSpPr txBox="1"/>
          <p:nvPr/>
        </p:nvSpPr>
        <p:spPr>
          <a:xfrm>
            <a:off x="10926240" y="4751331"/>
            <a:ext cx="3193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alibri" panose="020F0502020204030204"/>
              </a:rPr>
              <a:t>…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0537420" y="4966259"/>
            <a:ext cx="19185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82880"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bg1"/>
                </a:solidFill>
              </a:rPr>
              <a:t>Future Services</a:t>
            </a:r>
          </a:p>
        </p:txBody>
      </p:sp>
    </p:spTree>
    <p:extLst>
      <p:ext uri="{BB962C8B-B14F-4D97-AF65-F5344CB8AC3E}">
        <p14:creationId xmlns:p14="http://schemas.microsoft.com/office/powerpoint/2010/main" val="1274127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4236"/>
            <a:ext cx="12192000" cy="685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92529" y="-390866"/>
            <a:ext cx="80267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5400" dirty="0">
              <a:solidFill>
                <a:schemeClr val="bg1"/>
              </a:solidFill>
              <a:latin typeface="Tele-GroteskNor" pitchFamily="2" charset="0"/>
            </a:endParaRPr>
          </a:p>
          <a:p>
            <a:r>
              <a:rPr lang="en-US" sz="5400" dirty="0">
                <a:solidFill>
                  <a:schemeClr val="bg1"/>
                </a:solidFill>
                <a:latin typeface="Tele-GroteskNor" pitchFamily="2" charset="0"/>
              </a:rPr>
              <a:t>MESSAGING PLATFORM</a:t>
            </a:r>
          </a:p>
        </p:txBody>
      </p:sp>
      <p:sp>
        <p:nvSpPr>
          <p:cNvPr id="11" name="Shape 273"/>
          <p:cNvSpPr/>
          <p:nvPr/>
        </p:nvSpPr>
        <p:spPr>
          <a:xfrm>
            <a:off x="595962" y="1992626"/>
            <a:ext cx="8281338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indent="-126805" defTabSz="190207">
              <a:lnSpc>
                <a:spcPct val="150000"/>
              </a:lnSpc>
              <a:spcBef>
                <a:spcPts val="1831"/>
              </a:spcBef>
              <a:defRPr sz="1800">
                <a:solidFill>
                  <a:srgbClr val="000000"/>
                </a:solidFill>
              </a:defRPr>
            </a:pPr>
            <a:r>
              <a:rPr lang="en-US" sz="4800" kern="0" dirty="0">
                <a:solidFill>
                  <a:srgbClr val="EC008C"/>
                </a:solidFill>
                <a:latin typeface="Tele-GroteskUlt" pitchFamily="2" charset="0"/>
                <a:ea typeface="Tele-GroteskUlt"/>
                <a:cs typeface="Tele-GroteskUlt"/>
                <a:sym typeface="Tele-GroteskUlt"/>
              </a:rPr>
              <a:t>AGGREGATORS FIRST</a:t>
            </a:r>
            <a:endParaRPr sz="4800" kern="0" dirty="0">
              <a:solidFill>
                <a:srgbClr val="EC008C"/>
              </a:solidFill>
              <a:latin typeface="Tele-GroteskUlt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15" name="Shape 273"/>
          <p:cNvSpPr/>
          <p:nvPr/>
        </p:nvSpPr>
        <p:spPr>
          <a:xfrm>
            <a:off x="608475" y="2735106"/>
            <a:ext cx="4707700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indent="-126805" defTabSz="190207">
              <a:lnSpc>
                <a:spcPct val="150000"/>
              </a:lnSpc>
              <a:spcBef>
                <a:spcPts val="1831"/>
              </a:spcBef>
              <a:defRPr sz="1800">
                <a:solidFill>
                  <a:srgbClr val="000000"/>
                </a:solidFill>
              </a:defRPr>
            </a:pPr>
            <a:r>
              <a:rPr lang="en-US" sz="2000" kern="0" dirty="0">
                <a:solidFill>
                  <a:schemeClr val="bg1"/>
                </a:solidFill>
                <a:latin typeface="Tele-GroteskUlt"/>
                <a:ea typeface="Tele-GroteskUlt"/>
                <a:cs typeface="Tele-GroteskUlt"/>
                <a:sym typeface="Tele-GroteskUlt"/>
              </a:rPr>
              <a:t>NEW CAPABILITIES FOR TRUSTED PARTNERS</a:t>
            </a:r>
            <a:endParaRPr sz="2000" kern="0" dirty="0">
              <a:solidFill>
                <a:schemeClr val="bg1"/>
              </a:solidFill>
              <a:latin typeface="Tele-GroteskHal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16" name="Shape 273"/>
          <p:cNvSpPr/>
          <p:nvPr/>
        </p:nvSpPr>
        <p:spPr>
          <a:xfrm>
            <a:off x="595962" y="3019373"/>
            <a:ext cx="6173138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indent="-126805" defTabSz="190207">
              <a:lnSpc>
                <a:spcPct val="150000"/>
              </a:lnSpc>
              <a:spcBef>
                <a:spcPts val="1831"/>
              </a:spcBef>
              <a:defRPr sz="1800">
                <a:solidFill>
                  <a:srgbClr val="000000"/>
                </a:solidFill>
              </a:defRPr>
            </a:pPr>
            <a:r>
              <a:rPr lang="en-US" sz="4800" kern="0" dirty="0">
                <a:solidFill>
                  <a:srgbClr val="EC008C"/>
                </a:solidFill>
                <a:latin typeface="Tele-GroteskUlt" pitchFamily="2" charset="0"/>
                <a:ea typeface="Tele-GroteskUlt"/>
                <a:cs typeface="Tele-GroteskUlt"/>
                <a:sym typeface="Tele-GroteskUlt"/>
              </a:rPr>
              <a:t>PILOT, EARLY ACCESS</a:t>
            </a:r>
            <a:endParaRPr sz="4800" kern="0" dirty="0">
              <a:solidFill>
                <a:srgbClr val="EC008C"/>
              </a:solidFill>
              <a:latin typeface="Tele-GroteskUlt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17" name="Shape 273"/>
          <p:cNvSpPr/>
          <p:nvPr/>
        </p:nvSpPr>
        <p:spPr>
          <a:xfrm>
            <a:off x="591541" y="4073240"/>
            <a:ext cx="5621545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indent="-126805" defTabSz="190207">
              <a:lnSpc>
                <a:spcPct val="150000"/>
              </a:lnSpc>
              <a:spcBef>
                <a:spcPts val="1831"/>
              </a:spcBef>
              <a:defRPr sz="1800">
                <a:solidFill>
                  <a:srgbClr val="000000"/>
                </a:solidFill>
              </a:defRPr>
            </a:pPr>
            <a:r>
              <a:rPr lang="en-US" sz="4800" kern="0" dirty="0">
                <a:solidFill>
                  <a:srgbClr val="EC008C"/>
                </a:solidFill>
                <a:latin typeface="Tele-GroteskUlt" pitchFamily="2" charset="0"/>
                <a:ea typeface="Tele-GroteskUlt"/>
                <a:cs typeface="Tele-GroteskUlt"/>
                <a:sym typeface="Tele-GroteskUlt"/>
              </a:rPr>
              <a:t>NEW POSSIBILITIES</a:t>
            </a:r>
            <a:endParaRPr sz="4800" kern="0" dirty="0">
              <a:solidFill>
                <a:srgbClr val="EC008C"/>
              </a:solidFill>
              <a:latin typeface="Tele-GroteskUlt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18" name="Shape 273"/>
          <p:cNvSpPr/>
          <p:nvPr/>
        </p:nvSpPr>
        <p:spPr>
          <a:xfrm>
            <a:off x="608475" y="4808090"/>
            <a:ext cx="5408288" cy="4244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indent="-126805" defTabSz="190207">
              <a:lnSpc>
                <a:spcPct val="150000"/>
              </a:lnSpc>
              <a:spcBef>
                <a:spcPts val="1831"/>
              </a:spcBef>
              <a:defRPr sz="1800">
                <a:solidFill>
                  <a:srgbClr val="000000"/>
                </a:solidFill>
              </a:defRPr>
            </a:pPr>
            <a:r>
              <a:rPr lang="en-US" sz="2000" kern="0" dirty="0">
                <a:solidFill>
                  <a:schemeClr val="bg1"/>
                </a:solidFill>
                <a:latin typeface="Tele-GroteskUlt"/>
                <a:ea typeface="Tele-GroteskUlt"/>
                <a:cs typeface="Tele-GroteskUlt"/>
                <a:sym typeface="Tele-GroteskUlt"/>
              </a:rPr>
              <a:t>TRANSFORMATIVE COMMERCIAL OPPORTUNITIES</a:t>
            </a:r>
            <a:endParaRPr sz="2000" kern="0" dirty="0">
              <a:solidFill>
                <a:schemeClr val="bg1"/>
              </a:solidFill>
              <a:latin typeface="Tele-GroteskHal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19" name="Shape 273"/>
          <p:cNvSpPr/>
          <p:nvPr/>
        </p:nvSpPr>
        <p:spPr>
          <a:xfrm>
            <a:off x="608474" y="3769253"/>
            <a:ext cx="5408289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indent="-126805" defTabSz="190207">
              <a:lnSpc>
                <a:spcPct val="150000"/>
              </a:lnSpc>
              <a:spcBef>
                <a:spcPts val="1831"/>
              </a:spcBef>
              <a:defRPr sz="1800">
                <a:solidFill>
                  <a:srgbClr val="000000"/>
                </a:solidFill>
              </a:defRPr>
            </a:pPr>
            <a:r>
              <a:rPr lang="en-US" sz="2000" kern="0" dirty="0">
                <a:solidFill>
                  <a:schemeClr val="bg1"/>
                </a:solidFill>
                <a:latin typeface="Tele-GroteskUlt"/>
                <a:ea typeface="Tele-GroteskUlt"/>
                <a:cs typeface="Tele-GroteskUlt"/>
                <a:sym typeface="Tele-GroteskUlt"/>
              </a:rPr>
              <a:t>AGGREGATOR PARTNERS AND SELECT BRANDS</a:t>
            </a:r>
            <a:endParaRPr sz="2000" kern="0" dirty="0">
              <a:solidFill>
                <a:schemeClr val="bg1"/>
              </a:solidFill>
              <a:latin typeface="Tele-GroteskHal" pitchFamily="2" charset="0"/>
              <a:ea typeface="Tele-GroteskUlt"/>
              <a:cs typeface="Tele-GroteskUlt"/>
              <a:sym typeface="Tele-GroteskUlt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18900" y="-24064"/>
            <a:ext cx="5185612" cy="6882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125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-12797"/>
            <a:ext cx="12192000" cy="688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Shape 273"/>
          <p:cNvSpPr/>
          <p:nvPr/>
        </p:nvSpPr>
        <p:spPr>
          <a:xfrm>
            <a:off x="593381" y="1608213"/>
            <a:ext cx="8231765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marR="0" lvl="0" indent="-126805" algn="l" defTabSz="190207" rtl="0" eaLnBrk="1" fontAlgn="auto" latinLnBrk="0" hangingPunct="1">
              <a:lnSpc>
                <a:spcPct val="150000"/>
              </a:lnSpc>
              <a:spcBef>
                <a:spcPts val="1831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lang="en-US" sz="4800" kern="0" noProof="0" dirty="0">
                <a:solidFill>
                  <a:schemeClr val="bg1"/>
                </a:solidFill>
                <a:latin typeface="Tele-GroteskUlt" pitchFamily="2" charset="0"/>
                <a:ea typeface="Tele-GroteskUlt"/>
                <a:cs typeface="Tele-GroteskUlt"/>
                <a:sym typeface="Tele-GroteskUlt"/>
              </a:rPr>
              <a:t>RCS</a:t>
            </a:r>
            <a:endParaRPr kumimoji="0" sz="4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ele-GroteskUlt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19" name="Shape 273"/>
          <p:cNvSpPr/>
          <p:nvPr/>
        </p:nvSpPr>
        <p:spPr>
          <a:xfrm>
            <a:off x="593381" y="2620655"/>
            <a:ext cx="5085794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marR="0" lvl="0" indent="-126805" algn="l" defTabSz="190207" rtl="0" eaLnBrk="1" fontAlgn="auto" latinLnBrk="0" hangingPunct="1">
              <a:lnSpc>
                <a:spcPct val="150000"/>
              </a:lnSpc>
              <a:spcBef>
                <a:spcPts val="1831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-GroteskUlt" pitchFamily="2" charset="0"/>
                <a:ea typeface="Tele-GroteskUlt"/>
                <a:cs typeface="Tele-GroteskUlt"/>
                <a:sym typeface="Tele-GroteskUlt"/>
              </a:rPr>
              <a:t>DIGITS</a:t>
            </a:r>
            <a:endParaRPr kumimoji="0" sz="4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ele-GroteskUlt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36" name="Shape 273"/>
          <p:cNvSpPr/>
          <p:nvPr/>
        </p:nvSpPr>
        <p:spPr>
          <a:xfrm>
            <a:off x="588960" y="3656416"/>
            <a:ext cx="8985486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marR="0" lvl="0" indent="-126805" algn="l" defTabSz="190207" rtl="0" eaLnBrk="1" fontAlgn="auto" latinLnBrk="0" hangingPunct="1">
              <a:lnSpc>
                <a:spcPct val="150000"/>
              </a:lnSpc>
              <a:spcBef>
                <a:spcPts val="1831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-GroteskUlt" pitchFamily="2" charset="0"/>
                <a:ea typeface="Tele-GroteskUlt"/>
                <a:cs typeface="Tele-GroteskUlt"/>
                <a:sym typeface="Tele-GroteskUlt"/>
              </a:rPr>
              <a:t>USER</a:t>
            </a:r>
            <a:r>
              <a:rPr kumimoji="0" lang="en-US" sz="4800" b="0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-GroteskUlt" pitchFamily="2" charset="0"/>
                <a:ea typeface="Tele-GroteskUlt"/>
                <a:cs typeface="Tele-GroteskUlt"/>
                <a:sym typeface="Tele-GroteskUlt"/>
              </a:rPr>
              <a:t> EXPERIENCE</a:t>
            </a:r>
            <a:endParaRPr kumimoji="0" sz="4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ele-GroteskUlt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21" name="Shape 273"/>
          <p:cNvSpPr/>
          <p:nvPr/>
        </p:nvSpPr>
        <p:spPr>
          <a:xfrm>
            <a:off x="605894" y="4353166"/>
            <a:ext cx="4707700" cy="4244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marR="0" lvl="0" indent="-126805" algn="l" defTabSz="190207" rtl="0" eaLnBrk="1" fontAlgn="auto" latinLnBrk="0" hangingPunct="1">
              <a:lnSpc>
                <a:spcPct val="150000"/>
              </a:lnSpc>
              <a:spcBef>
                <a:spcPts val="1831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ele-GroteskUlt"/>
                <a:ea typeface="Tele-GroteskUlt"/>
                <a:cs typeface="Tele-GroteskUlt"/>
                <a:sym typeface="Tele-GroteskUlt"/>
              </a:rPr>
              <a:t>SAFETY,</a:t>
            </a:r>
            <a:r>
              <a:rPr kumimoji="0" lang="en-US" sz="20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ele-GroteskUlt"/>
                <a:ea typeface="Tele-GroteskUlt"/>
                <a:cs typeface="Tele-GroteskUlt"/>
                <a:sym typeface="Tele-GroteskUlt"/>
              </a:rPr>
              <a:t>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ele-GroteskUlt"/>
                <a:ea typeface="Tele-GroteskUlt"/>
                <a:cs typeface="Tele-GroteskUlt"/>
                <a:sym typeface="Tele-GroteskUlt"/>
              </a:rPr>
              <a:t>SECURITY, AND THE USER</a:t>
            </a:r>
            <a:r>
              <a:rPr kumimoji="0" lang="en-US" sz="20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ele-GroteskUlt"/>
                <a:ea typeface="Tele-GroteskUlt"/>
                <a:cs typeface="Tele-GroteskUlt"/>
                <a:sym typeface="Tele-GroteskUlt"/>
              </a:rPr>
              <a:t> FIRST</a:t>
            </a:r>
            <a:endParaRPr kumimoji="0" sz="2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ele-GroteskHal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24" name="Shape 273"/>
          <p:cNvSpPr/>
          <p:nvPr/>
        </p:nvSpPr>
        <p:spPr>
          <a:xfrm>
            <a:off x="605893" y="3319735"/>
            <a:ext cx="7406453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marR="0" lvl="0" indent="-126805" algn="l" defTabSz="190207" rtl="0" eaLnBrk="1" fontAlgn="auto" latinLnBrk="0" hangingPunct="1">
              <a:lnSpc>
                <a:spcPct val="150000"/>
              </a:lnSpc>
              <a:spcBef>
                <a:spcPts val="1831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ele-GroteskUlt"/>
                <a:ea typeface="Tele-GroteskUlt"/>
                <a:cs typeface="Tele-GroteskUlt"/>
                <a:sym typeface="Tele-GroteskUlt"/>
              </a:rPr>
              <a:t>CONSTELLATION OF SOLUTIONS THAT PUT RCS/</a:t>
            </a:r>
            <a:r>
              <a:rPr lang="en-US" sz="2000" kern="0" dirty="0">
                <a:latin typeface="Tele-GroteskUlt"/>
                <a:ea typeface="Tele-GroteskUlt"/>
                <a:cs typeface="Tele-GroteskUlt"/>
                <a:sym typeface="Tele-GroteskUlt"/>
              </a:rPr>
              <a:t>IMS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ele-GroteskUlt"/>
                <a:ea typeface="Tele-GroteskUlt"/>
                <a:cs typeface="Tele-GroteskUlt"/>
                <a:sym typeface="Tele-GroteskUlt"/>
              </a:rPr>
              <a:t> EVERYWHERE</a:t>
            </a:r>
            <a:endParaRPr kumimoji="0" sz="2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ele-GroteskHal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5196" y="429752"/>
            <a:ext cx="110801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dirty="0">
                <a:latin typeface="Tele-GroteskNor" pitchFamily="2" charset="0"/>
              </a:rPr>
              <a:t>COMMERCIAL MESSAGING  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ele-GroteskNor" pitchFamily="2" charset="0"/>
            </a:endParaRPr>
          </a:p>
        </p:txBody>
      </p:sp>
      <p:sp>
        <p:nvSpPr>
          <p:cNvPr id="174" name="Shape 273"/>
          <p:cNvSpPr/>
          <p:nvPr/>
        </p:nvSpPr>
        <p:spPr>
          <a:xfrm>
            <a:off x="602004" y="4741804"/>
            <a:ext cx="11563242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marR="0" lvl="0" indent="-126805" algn="l" defTabSz="190207" rtl="0" eaLnBrk="1" fontAlgn="auto" latinLnBrk="0" hangingPunct="1">
              <a:lnSpc>
                <a:spcPct val="150000"/>
              </a:lnSpc>
              <a:spcBef>
                <a:spcPts val="1831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lang="en-US" sz="4800" kern="0" noProof="0" dirty="0">
                <a:solidFill>
                  <a:schemeClr val="bg1"/>
                </a:solidFill>
                <a:latin typeface="Tele-GroteskUlt" pitchFamily="2" charset="0"/>
                <a:ea typeface="Tele-GroteskUlt"/>
                <a:cs typeface="Tele-GroteskUlt"/>
                <a:sym typeface="Tele-GroteskUlt"/>
              </a:rPr>
              <a:t>AGGREGATORS</a:t>
            </a:r>
            <a:endParaRPr kumimoji="0" sz="4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ele-GroteskUlt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175" name="Shape 273"/>
          <p:cNvSpPr/>
          <p:nvPr/>
        </p:nvSpPr>
        <p:spPr>
          <a:xfrm>
            <a:off x="618938" y="5438554"/>
            <a:ext cx="5323308" cy="4244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marR="0" lvl="0" indent="-126805" algn="l" defTabSz="190207" rtl="0" eaLnBrk="1" fontAlgn="auto" latinLnBrk="0" hangingPunct="1">
              <a:lnSpc>
                <a:spcPct val="150000"/>
              </a:lnSpc>
              <a:spcBef>
                <a:spcPts val="1831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ele-GroteskUlt"/>
                <a:ea typeface="Tele-GroteskUlt"/>
                <a:cs typeface="Tele-GroteskUlt"/>
                <a:sym typeface="Tele-GroteskUlt"/>
              </a:rPr>
              <a:t>EXPAND A2P INTERFACES FOR MaaP</a:t>
            </a:r>
            <a:endParaRPr kumimoji="0" sz="2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ele-GroteskHal" pitchFamily="2" charset="0"/>
              <a:ea typeface="Tele-GroteskUlt"/>
              <a:cs typeface="Tele-GroteskUlt"/>
              <a:sym typeface="Tele-GroteskUlt"/>
            </a:endParaRPr>
          </a:p>
        </p:txBody>
      </p:sp>
      <p:sp>
        <p:nvSpPr>
          <p:cNvPr id="30" name="Shape 273"/>
          <p:cNvSpPr/>
          <p:nvPr/>
        </p:nvSpPr>
        <p:spPr>
          <a:xfrm>
            <a:off x="588960" y="2304687"/>
            <a:ext cx="7406453" cy="768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126805" marR="0" lvl="0" indent="-126805" algn="l" defTabSz="190207" rtl="0" eaLnBrk="1" fontAlgn="auto" latinLnBrk="0" hangingPunct="1">
              <a:lnSpc>
                <a:spcPct val="150000"/>
              </a:lnSpc>
              <a:spcBef>
                <a:spcPts val="1831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ele-GroteskUlt" pitchFamily="2" charset="0"/>
                <a:ea typeface="Tele-GroteskUlt"/>
                <a:cs typeface="Tele-GroteskUlt"/>
                <a:sym typeface="Tele-GroteskUlt"/>
              </a:rPr>
              <a:t>AGGRESSIVE GROWTH,</a:t>
            </a:r>
            <a:r>
              <a:rPr kumimoji="0" lang="en-US" sz="2000" b="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ele-GroteskUlt" pitchFamily="2" charset="0"/>
                <a:ea typeface="Tele-GroteskUlt"/>
                <a:cs typeface="Tele-GroteskUlt"/>
                <a:sym typeface="Tele-GroteskUlt"/>
              </a:rPr>
              <a:t> BUILDING ADVANCED SERVICES ON TOP OF IMS</a:t>
            </a:r>
            <a:endParaRPr kumimoji="0" sz="2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ele-GroteskUlt" pitchFamily="2" charset="0"/>
              <a:ea typeface="Tele-GroteskUlt"/>
              <a:cs typeface="Tele-GroteskUlt"/>
              <a:sym typeface="Tele-GroteskUlt"/>
            </a:endParaRPr>
          </a:p>
        </p:txBody>
      </p:sp>
    </p:spTree>
    <p:extLst>
      <p:ext uri="{BB962C8B-B14F-4D97-AF65-F5344CB8AC3E}">
        <p14:creationId xmlns:p14="http://schemas.microsoft.com/office/powerpoint/2010/main" val="168896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0306" y="3010804"/>
            <a:ext cx="45384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accent2"/>
                </a:solidFill>
                <a:latin typeface="Tele-GroteskNor" pitchFamily="2" charset="0"/>
              </a:rPr>
              <a:t>THANK YOU!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5030" y="0"/>
            <a:ext cx="45769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7379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8.0&quot;&gt;&lt;object type=&quot;1&quot; unique_id=&quot;10001&quot;&gt;&lt;object type=&quot;8&quot; unique_id=&quot;947130&quot;&gt;&lt;/object&gt;&lt;object type=&quot;2&quot; unique_id=&quot;947131&quot;&gt;&lt;object type=&quot;3&quot; unique_id=&quot;947132&quot;&gt;&lt;property id=&quot;20148&quot; value=&quot;5&quot;/&gt;&lt;property id=&quot;20300&quot; value=&quot;Slide 2&quot;/&gt;&lt;property id=&quot;20307&quot; value=&quot;256&quot;/&gt;&lt;/object&gt;&lt;object type=&quot;3&quot; unique_id=&quot;947133&quot;&gt;&lt;property id=&quot;20148&quot; value=&quot;5&quot;/&gt;&lt;property id=&quot;20300&quot; value=&quot;Slide 4&quot;/&gt;&lt;property id=&quot;20307&quot; value=&quot;260&quot;/&gt;&lt;/object&gt;&lt;object type=&quot;3&quot; unique_id=&quot;947135&quot;&gt;&lt;property id=&quot;20148&quot; value=&quot;5&quot;/&gt;&lt;property id=&quot;20300&quot; value=&quot;Slide 1&quot;/&gt;&lt;property id=&quot;20307&quot; value=&quot;262&quot;/&gt;&lt;/object&gt;&lt;object type=&quot;3&quot; unique_id=&quot;947220&quot;&gt;&lt;property id=&quot;20148&quot; value=&quot;5&quot;/&gt;&lt;property id=&quot;20300&quot; value=&quot;Slide 3&quot;/&gt;&lt;property id=&quot;20307&quot; value=&quot;264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T-Mobile">
      <a:dk1>
        <a:sysClr val="windowText" lastClr="000000"/>
      </a:dk1>
      <a:lt1>
        <a:sysClr val="window" lastClr="FFFFFF"/>
      </a:lt1>
      <a:dk2>
        <a:srgbClr val="3F3F3F"/>
      </a:dk2>
      <a:lt2>
        <a:srgbClr val="E30074"/>
      </a:lt2>
      <a:accent1>
        <a:srgbClr val="FFFFFF"/>
      </a:accent1>
      <a:accent2>
        <a:srgbClr val="E30074"/>
      </a:accent2>
      <a:accent3>
        <a:srgbClr val="0C0C0C"/>
      </a:accent3>
      <a:accent4>
        <a:srgbClr val="3F3F3F"/>
      </a:accent4>
      <a:accent5>
        <a:srgbClr val="595959"/>
      </a:accent5>
      <a:accent6>
        <a:srgbClr val="7F7F7F"/>
      </a:accent6>
      <a:hlink>
        <a:srgbClr val="E30074"/>
      </a:hlink>
      <a:folHlink>
        <a:srgbClr val="E30074"/>
      </a:folHlink>
    </a:clrScheme>
    <a:fontScheme name="T-Mobile">
      <a:majorFont>
        <a:latin typeface="Tele-GroteskUlt"/>
        <a:ea typeface=""/>
        <a:cs typeface=""/>
      </a:majorFont>
      <a:minorFont>
        <a:latin typeface="Tele-GroteskNo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13504</TotalTime>
  <Words>205</Words>
  <Application>Microsoft Office PowerPoint</Application>
  <PresentationFormat>Widescreen</PresentationFormat>
  <Paragraphs>72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Calibri Light</vt:lpstr>
      <vt:lpstr>Tele-GroteskHal</vt:lpstr>
      <vt:lpstr>Tele-GroteskNor</vt:lpstr>
      <vt:lpstr>Tele-GroteskUlt</vt:lpstr>
      <vt:lpstr>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Kent, Kolton</dc:creator>
  <cp:lastModifiedBy>Feldman, Evan</cp:lastModifiedBy>
  <cp:revision>76</cp:revision>
  <cp:lastPrinted>2016-04-13T18:15:17Z</cp:lastPrinted>
  <dcterms:created xsi:type="dcterms:W3CDTF">2015-04-24T20:23:42Z</dcterms:created>
  <dcterms:modified xsi:type="dcterms:W3CDTF">2017-09-07T21:17:13Z</dcterms:modified>
</cp:coreProperties>
</file>